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2" r:id="rId8"/>
    <p:sldId id="263" r:id="rId9"/>
    <p:sldId id="261" r:id="rId10"/>
    <p:sldId id="264" r:id="rId11"/>
    <p:sldId id="265" r:id="rId12"/>
    <p:sldId id="266" r:id="rId13"/>
    <p:sldId id="268" r:id="rId14"/>
    <p:sldId id="267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14" r:id="rId25"/>
    <p:sldId id="306" r:id="rId26"/>
    <p:sldId id="315" r:id="rId27"/>
    <p:sldId id="316" r:id="rId28"/>
    <p:sldId id="317" r:id="rId29"/>
    <p:sldId id="318" r:id="rId30"/>
    <p:sldId id="320" r:id="rId31"/>
    <p:sldId id="321" r:id="rId32"/>
    <p:sldId id="322" r:id="rId33"/>
    <p:sldId id="307" r:id="rId34"/>
    <p:sldId id="324" r:id="rId35"/>
    <p:sldId id="308" r:id="rId36"/>
    <p:sldId id="325" r:id="rId37"/>
    <p:sldId id="326" r:id="rId38"/>
    <p:sldId id="327" r:id="rId39"/>
    <p:sldId id="270" r:id="rId40"/>
    <p:sldId id="309" r:id="rId41"/>
    <p:sldId id="271" r:id="rId42"/>
    <p:sldId id="328" r:id="rId43"/>
    <p:sldId id="310" r:id="rId44"/>
    <p:sldId id="274" r:id="rId45"/>
    <p:sldId id="275" r:id="rId46"/>
    <p:sldId id="311" r:id="rId47"/>
    <p:sldId id="276" r:id="rId48"/>
    <p:sldId id="329" r:id="rId49"/>
    <p:sldId id="313" r:id="rId50"/>
    <p:sldId id="312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7503B-516B-4965-98A3-B1B4F5A27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3B8B92F-9C87-4D1B-AEB2-D71512688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97BF11-E513-4C17-B4D0-9968CF5E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120F37-64B8-45C5-A09A-36486D6B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A5D7D4-181D-431C-B727-346F01A1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20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5045B-5641-4D1B-B28B-672592CB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A38B52C-1E70-4EB1-81E5-82D6D94C3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AC931B-AF96-4939-8C2C-FE1B52E94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9698C4-7831-4120-88CB-9B236CFA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2CC67B-8E41-4418-AF94-D4655386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50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60F65A-83BC-4B44-B6F3-362448CB1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16155F-5F5E-4C25-8A89-131AB9331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80E501-BE92-44C9-965E-0B5796F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11DC4E-FA0F-42DD-92C3-52383D0F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78809F-87AA-44CC-8210-11A27848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8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EB3E3-5024-483C-B38B-D6D21983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92FCA1-3683-4E46-B23E-EAD7A0D4E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49059A-C7C7-489C-8578-1BED8BD4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F2F19-BF23-4AA1-BF45-38D8E1AA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881D29-099E-40B1-9FF6-25E1B89A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86630F-7B19-4CD4-990E-0F75AE6F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DC3CBF-5ABE-4E78-B124-3A6759189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4D0477-2337-4854-A654-F1689F78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25A8E9-900B-4F10-BEC0-C1DB4B21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AA9E6-A242-4013-8F0E-EBC3645A8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45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615A6-D391-4E2F-ABCA-AD720137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CB6BF-F7A2-48CD-9FEF-2485034C0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B52DF9-57EC-40E4-AA60-649A80BE9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AAA892-16D8-423B-9D4F-F312154A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871A3C-87D8-44AB-B661-1F6E97D4C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91A8DA-E0F7-450A-BEC9-9CB90581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738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F7371-640F-4D67-9830-8066A5BF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24AE6A-5CEF-4E06-B53F-FFA30610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02CDB1-5013-450A-ABAC-37A3BD7C4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08FED3E-4856-43E1-A2F9-1A3FB1D3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7103108-8375-41D8-832C-5170A53FA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3725CE9-EDCB-4C14-9F21-01A8E5616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4B1B7B-98FD-43FD-9107-55C013C4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8E002EA-7B85-42DA-935A-9CE9BB97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05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A4F3B-D291-4981-A146-739D9F9D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4998904-169D-40EB-9CE2-212DDD825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27D21D-020B-49A4-8C8C-7F29EEFE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F1AD0E-160B-4F72-B289-D57BA245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94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2AE0BFE-52BF-406C-BFED-BED28E9F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B732A91-AF06-4058-8B7C-CF8D4802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B02BE5-E2C8-415F-A74D-2104B7CD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99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762B7-1D83-4384-ADB3-51B4B520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4DE04B-159F-41AA-9E44-DD260C1E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7032A6-A31B-49BE-8A15-A9D6FC507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CC108A-BCB1-4295-B24D-2FC71A2F5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D7EDBD-871F-4251-9F80-1BEA32A3C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80EA2D-A69F-4D5A-A7EB-DF918DB7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81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6458D-C478-4342-9D3C-86760380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BD082D5-E007-4E3E-965E-658BC8E41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7279E2-36CE-499E-B7FA-F073ECC2B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469D0B-6DD2-4482-A0EE-C4B6A9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4AA3D2-7CB5-497C-B858-FA9FC841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518D8F-0EB1-4BDD-B49E-7F79497F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77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33A68D0-DBDC-47F4-A1E3-7A773A72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D62B67-2828-4ED3-A91D-31D2945CB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6BAEAA-6544-4332-BCA3-9226ABACF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922C0-9B00-499E-82D0-F58EE9D4553D}" type="datetimeFigureOut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2ED5D-BC01-4ABA-8926-B39575CCA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24CD0B-F0FC-4ECF-B190-C5519FAAE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C8E9-EFC3-4CAB-91C6-B37F41E21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667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erryl.in/zh/linux-sed-command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ECD5E-2AC9-4CB2-902B-9D5E20527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DVWA</a:t>
            </a:r>
            <a:br>
              <a:rPr lang="en-US" altLang="zh-TW" dirty="0"/>
            </a:br>
            <a:r>
              <a:rPr lang="zh-TW" altLang="en-US" dirty="0"/>
              <a:t>漏洞分析</a:t>
            </a:r>
            <a:br>
              <a:rPr lang="en-US" altLang="zh-TW" dirty="0"/>
            </a:br>
            <a:r>
              <a:rPr lang="zh-TW" altLang="en-US" dirty="0"/>
              <a:t>與測試平台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AA08D35-8B3F-4E90-921C-46CF3166A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</a:p>
          <a:p>
            <a:r>
              <a:rPr lang="en-US" altLang="zh-TW"/>
              <a:t>https://youtu.be/xf09mDF_Ci0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17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A0A8C4D-4D4E-47A6-9E50-E15388931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Dvwa</a:t>
            </a:r>
            <a:r>
              <a:rPr lang="zh-TW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安全技術等級</a:t>
            </a:r>
            <a:br>
              <a:rPr lang="en-US" altLang="zh-TW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level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8CFA26-5FFD-4F75-BC04-2959571B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472" y="643466"/>
            <a:ext cx="1712387" cy="55687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37EE882-3845-4E82-91D7-5E9624C0C5D8}"/>
              </a:ext>
            </a:extLst>
          </p:cNvPr>
          <p:cNvSpPr/>
          <p:nvPr/>
        </p:nvSpPr>
        <p:spPr>
          <a:xfrm>
            <a:off x="7311472" y="1371600"/>
            <a:ext cx="1712387" cy="3536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060EE6-384A-48A2-A1A7-B7C3B5980AE4}"/>
              </a:ext>
            </a:extLst>
          </p:cNvPr>
          <p:cNvSpPr txBox="1"/>
          <p:nvPr/>
        </p:nvSpPr>
        <p:spPr>
          <a:xfrm>
            <a:off x="9421906" y="2061882"/>
            <a:ext cx="171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攻擊漏洞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641EA45-37DE-4B0E-82A6-5AE1F96D340A}"/>
              </a:ext>
            </a:extLst>
          </p:cNvPr>
          <p:cNvCxnSpPr>
            <a:endCxn id="7" idx="1"/>
          </p:cNvCxnSpPr>
          <p:nvPr/>
        </p:nvCxnSpPr>
        <p:spPr>
          <a:xfrm flipV="1">
            <a:off x="9023859" y="2246548"/>
            <a:ext cx="398047" cy="215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81D7B4F-4F94-43D4-BA3D-C36AF65454AC}"/>
              </a:ext>
            </a:extLst>
          </p:cNvPr>
          <p:cNvSpPr/>
          <p:nvPr/>
        </p:nvSpPr>
        <p:spPr>
          <a:xfrm>
            <a:off x="7311472" y="573741"/>
            <a:ext cx="1712387" cy="797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37C184-6C5C-4CC8-866E-16CC62CC8511}"/>
              </a:ext>
            </a:extLst>
          </p:cNvPr>
          <p:cNvSpPr txBox="1"/>
          <p:nvPr/>
        </p:nvSpPr>
        <p:spPr>
          <a:xfrm>
            <a:off x="9332259" y="788894"/>
            <a:ext cx="171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指令，設定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19984F8-8831-4EB8-90B3-FB2E53DE1AA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9023859" y="972671"/>
            <a:ext cx="308400" cy="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02E35BF-E9C7-46BE-B256-E4799C433742}"/>
              </a:ext>
            </a:extLst>
          </p:cNvPr>
          <p:cNvSpPr/>
          <p:nvPr/>
        </p:nvSpPr>
        <p:spPr>
          <a:xfrm>
            <a:off x="7311472" y="4984376"/>
            <a:ext cx="1712387" cy="798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3F7729D-4075-4D55-A7BB-9588C38DF8DA}"/>
              </a:ext>
            </a:extLst>
          </p:cNvPr>
          <p:cNvSpPr txBox="1"/>
          <p:nvPr/>
        </p:nvSpPr>
        <p:spPr>
          <a:xfrm>
            <a:off x="9332259" y="5198880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其他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4EA51D-D940-41EE-809B-C897490673E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9023859" y="5383546"/>
            <a:ext cx="3084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86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2145454-A313-4013-BFE2-AD92D6144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2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A9D51-E1C9-4801-A9A2-19EFBDF7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FAA0D0-B415-4D4E-8AF7-973038AE3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072" y="1825625"/>
            <a:ext cx="4339856" cy="4351338"/>
          </a:xfrm>
        </p:spPr>
      </p:pic>
    </p:spTree>
    <p:extLst>
      <p:ext uri="{BB962C8B-B14F-4D97-AF65-F5344CB8AC3E}">
        <p14:creationId xmlns:p14="http://schemas.microsoft.com/office/powerpoint/2010/main" val="417572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11697-A13C-452F-97DD-D100D387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7166A10-8BCF-41E2-9BB5-F74B6FE54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842" y="1825625"/>
            <a:ext cx="5810316" cy="4351338"/>
          </a:xfrm>
        </p:spPr>
      </p:pic>
    </p:spTree>
    <p:extLst>
      <p:ext uri="{BB962C8B-B14F-4D97-AF65-F5344CB8AC3E}">
        <p14:creationId xmlns:p14="http://schemas.microsoft.com/office/powerpoint/2010/main" val="81809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9B309-5440-4291-916F-5E49B98B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Dvwa</a:t>
            </a:r>
            <a:r>
              <a:rPr lang="zh-TW" altLang="en-US" dirty="0"/>
              <a:t>安全等級</a:t>
            </a:r>
            <a:r>
              <a:rPr lang="en-US" altLang="zh-TW" dirty="0"/>
              <a:t>level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A33C207-0CD3-45CA-8278-72758CF2A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274" y="1825625"/>
            <a:ext cx="4321452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86A178-3A05-4122-91A4-9BD58AC02D00}"/>
              </a:ext>
            </a:extLst>
          </p:cNvPr>
          <p:cNvSpPr/>
          <p:nvPr/>
        </p:nvSpPr>
        <p:spPr>
          <a:xfrm>
            <a:off x="5002306" y="4204447"/>
            <a:ext cx="582706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C74A17-068B-43D5-9EAC-2F14B04CE548}"/>
              </a:ext>
            </a:extLst>
          </p:cNvPr>
          <p:cNvSpPr/>
          <p:nvPr/>
        </p:nvSpPr>
        <p:spPr>
          <a:xfrm>
            <a:off x="5002306" y="4356847"/>
            <a:ext cx="582706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0F4AB3-AB80-4C0E-9F8E-4F2B3F2615AB}"/>
              </a:ext>
            </a:extLst>
          </p:cNvPr>
          <p:cNvSpPr/>
          <p:nvPr/>
        </p:nvSpPr>
        <p:spPr>
          <a:xfrm>
            <a:off x="5002306" y="4491784"/>
            <a:ext cx="582706" cy="169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4A79F7-C662-4C09-B6E3-A525BE76848F}"/>
              </a:ext>
            </a:extLst>
          </p:cNvPr>
          <p:cNvSpPr/>
          <p:nvPr/>
        </p:nvSpPr>
        <p:spPr>
          <a:xfrm>
            <a:off x="5002306" y="4644184"/>
            <a:ext cx="582706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8ED7208-4499-4BFD-AB5A-854DAAE3E52D}"/>
              </a:ext>
            </a:extLst>
          </p:cNvPr>
          <p:cNvSpPr txBox="1"/>
          <p:nvPr/>
        </p:nvSpPr>
        <p:spPr>
          <a:xfrm>
            <a:off x="8390965" y="4120219"/>
            <a:ext cx="2581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簡單</a:t>
            </a:r>
            <a:endParaRPr lang="en-US" altLang="zh-TW" dirty="0"/>
          </a:p>
          <a:p>
            <a:r>
              <a:rPr lang="zh-TW" altLang="en-US" dirty="0"/>
              <a:t>中級</a:t>
            </a:r>
            <a:endParaRPr lang="en-US" altLang="zh-TW" dirty="0"/>
          </a:p>
          <a:p>
            <a:r>
              <a:rPr lang="zh-TW" altLang="en-US" dirty="0"/>
              <a:t>強級</a:t>
            </a:r>
            <a:endParaRPr lang="en-US" altLang="zh-TW" dirty="0"/>
          </a:p>
          <a:p>
            <a:r>
              <a:rPr lang="zh-TW" altLang="en-US" dirty="0"/>
              <a:t>困難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B0FDBE8-9FAB-4B40-AD60-7C6A6F9DE564}"/>
              </a:ext>
            </a:extLst>
          </p:cNvPr>
          <p:cNvCxnSpPr>
            <a:cxnSpLocks/>
          </p:cNvCxnSpPr>
          <p:nvPr/>
        </p:nvCxnSpPr>
        <p:spPr>
          <a:xfrm>
            <a:off x="5585012" y="4285129"/>
            <a:ext cx="2868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C342662-81BE-478C-8892-AA0115069AA6}"/>
              </a:ext>
            </a:extLst>
          </p:cNvPr>
          <p:cNvCxnSpPr>
            <a:stCxn id="7" idx="3"/>
          </p:cNvCxnSpPr>
          <p:nvPr/>
        </p:nvCxnSpPr>
        <p:spPr>
          <a:xfrm>
            <a:off x="5585012" y="4433047"/>
            <a:ext cx="2868706" cy="14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9642DF9-AFE0-4DB2-9490-A06CBD1D0080}"/>
              </a:ext>
            </a:extLst>
          </p:cNvPr>
          <p:cNvCxnSpPr/>
          <p:nvPr/>
        </p:nvCxnSpPr>
        <p:spPr>
          <a:xfrm>
            <a:off x="5585012" y="4576715"/>
            <a:ext cx="2868706" cy="22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D847D07-4355-44D6-9CD1-8F446B1D4D9B}"/>
              </a:ext>
            </a:extLst>
          </p:cNvPr>
          <p:cNvCxnSpPr/>
          <p:nvPr/>
        </p:nvCxnSpPr>
        <p:spPr>
          <a:xfrm>
            <a:off x="5585012" y="4720383"/>
            <a:ext cx="2868706" cy="39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09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81881"/>
            <a:ext cx="9144000" cy="2001688"/>
          </a:xfrm>
          <a:solidFill>
            <a:srgbClr val="00B0F0"/>
          </a:solidFill>
        </p:spPr>
        <p:txBody>
          <a:bodyPr>
            <a:normAutofit/>
          </a:bodyPr>
          <a:lstStyle/>
          <a:p>
            <a:b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Inclusion </a:t>
            </a:r>
            <a:r>
              <a:rPr lang="zh-TW" altLang="en-US" sz="5400" dirty="0"/>
              <a:t>攻防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實務測試</a:t>
            </a:r>
            <a:b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25801" y="4916301"/>
            <a:ext cx="59805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File Inclusion (</a:t>
            </a:r>
            <a:r>
              <a:rPr lang="zh-TW" altLang="en-US" sz="2800" dirty="0"/>
              <a:t>檔案載入</a:t>
            </a:r>
            <a:r>
              <a:rPr lang="en-US" altLang="zh-TW" sz="2800" dirty="0"/>
              <a:t>)</a:t>
            </a:r>
            <a:br>
              <a:rPr lang="en-US" altLang="zh-TW" sz="2800" dirty="0"/>
            </a:br>
            <a:r>
              <a:rPr lang="en-US" altLang="zh-TW" sz="2800" dirty="0"/>
              <a:t>Local File Inclusion(LFI)</a:t>
            </a:r>
          </a:p>
          <a:p>
            <a:r>
              <a:rPr lang="en-US" altLang="zh-TW" sz="2800" dirty="0"/>
              <a:t>Remote File Inclusion(RFI)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90435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600" b="1" dirty="0">
                <a:solidFill>
                  <a:srgbClr val="FFFF00"/>
                </a:solidFill>
                <a:latin typeface="Algerian" panose="04020705040A02060702" pitchFamily="82" charset="0"/>
              </a:rPr>
              <a:t>1.</a:t>
            </a:r>
          </a:p>
          <a:p>
            <a:pPr algn="ctr"/>
            <a:r>
              <a:rPr lang="en-US" altLang="zh-TW" sz="4400" dirty="0"/>
              <a:t>File inclusion vulnerability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2022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97487"/>
            <a:ext cx="9144000" cy="899794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inclusion vulnerability</a:t>
            </a:r>
            <a:br>
              <a:rPr lang="zh-TW" altLang="en-US" sz="1600" dirty="0"/>
            </a:b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https://en.wikipedia.org/wiki/File_inclusion_vulnerability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90690" y="4277378"/>
            <a:ext cx="8467725" cy="204722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/>
              <a:t>如果沒有對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檔案來源</a:t>
            </a:r>
            <a:r>
              <a:rPr lang="zh-TW" altLang="en-US" sz="2400" dirty="0"/>
              <a:t>進行嚴格審查，就會導致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任意檔案讀取</a:t>
            </a:r>
            <a:r>
              <a:rPr lang="zh-TW" altLang="en-US" sz="2400" dirty="0"/>
              <a:t>或者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任意命令執行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/>
              <a:t>分為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本地檔包含漏洞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(LFI</a:t>
            </a:r>
            <a:r>
              <a:rPr lang="en-US" altLang="zh-TW" sz="2400" dirty="0"/>
              <a:t>)</a:t>
            </a:r>
            <a:r>
              <a:rPr lang="zh-TW" altLang="en-US" sz="2400" dirty="0"/>
              <a:t>與</a:t>
            </a:r>
            <a:r>
              <a:rPr lang="zh-TW" altLang="en-US" sz="2000" b="1" dirty="0"/>
              <a:t>遠端檔包含漏洞</a:t>
            </a:r>
            <a:r>
              <a:rPr lang="en-US" altLang="zh-TW" sz="2000" b="1" dirty="0"/>
              <a:t>(RFI</a:t>
            </a:r>
            <a:r>
              <a:rPr lang="en-US" altLang="zh-TW" sz="20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/>
              <a:t>遠端檔包含漏洞是因為開啟了</a:t>
            </a:r>
            <a:r>
              <a:rPr lang="en-US" altLang="zh-TW" sz="2400" dirty="0" err="1"/>
              <a:t>php</a:t>
            </a:r>
            <a:r>
              <a:rPr lang="zh-TW" altLang="en-US" sz="2400" dirty="0"/>
              <a:t>配置中的</a:t>
            </a:r>
            <a:r>
              <a:rPr lang="en-US" altLang="zh-TW" sz="2400" dirty="0" err="1"/>
              <a:t>allow_url_fopen</a:t>
            </a:r>
            <a:r>
              <a:rPr lang="zh-TW" altLang="en-US" sz="2400" dirty="0"/>
              <a:t>選項（選項開啟之後，伺服器允許包含一個遠端的檔）。</a:t>
            </a:r>
          </a:p>
        </p:txBody>
      </p:sp>
      <p:sp>
        <p:nvSpPr>
          <p:cNvPr id="4" name="矩形 3"/>
          <p:cNvSpPr/>
          <p:nvPr/>
        </p:nvSpPr>
        <p:spPr>
          <a:xfrm>
            <a:off x="1690687" y="1331456"/>
            <a:ext cx="868203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Inclusion[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檔案包含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zh-TW" altLang="en-US" sz="2800" dirty="0"/>
              <a:t>當伺服器開啟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allow_url_include</a:t>
            </a:r>
            <a:r>
              <a:rPr lang="zh-TW" altLang="en-US" sz="2800" dirty="0"/>
              <a:t>選項時，就可通過</a:t>
            </a:r>
            <a:r>
              <a:rPr lang="en-US" altLang="zh-TW" sz="2800" dirty="0" err="1"/>
              <a:t>php</a:t>
            </a:r>
            <a:r>
              <a:rPr lang="zh-TW" altLang="en-US" sz="2800" dirty="0"/>
              <a:t>的某些特性函數</a:t>
            </a:r>
            <a:r>
              <a:rPr lang="en-US" altLang="zh-TW" sz="2800" dirty="0"/>
              <a:t>[include()</a:t>
            </a:r>
            <a:r>
              <a:rPr lang="zh-TW" altLang="en-US" sz="2800" dirty="0"/>
              <a:t>，</a:t>
            </a:r>
            <a:r>
              <a:rPr lang="en-US" altLang="zh-TW" sz="2800" dirty="0"/>
              <a:t>require()</a:t>
            </a:r>
            <a:r>
              <a:rPr lang="zh-TW" altLang="en-US" sz="2800" dirty="0"/>
              <a:t>和</a:t>
            </a:r>
            <a:r>
              <a:rPr lang="en-US" altLang="zh-TW" sz="2800" dirty="0" err="1"/>
              <a:t>include_once</a:t>
            </a:r>
            <a:r>
              <a:rPr lang="en-US" altLang="zh-TW" sz="2800" dirty="0"/>
              <a:t>()</a:t>
            </a:r>
            <a:r>
              <a:rPr lang="zh-TW" altLang="en-US" sz="2800" dirty="0"/>
              <a:t>，</a:t>
            </a:r>
            <a:r>
              <a:rPr lang="en-US" altLang="zh-TW" sz="2800" dirty="0" err="1"/>
              <a:t>require_once</a:t>
            </a:r>
            <a:r>
              <a:rPr lang="en-US" altLang="zh-TW" sz="2800" dirty="0"/>
              <a:t>()]</a:t>
            </a:r>
            <a:r>
              <a:rPr lang="zh-TW" altLang="en-US" sz="2800" dirty="0"/>
              <a:t>利用</a:t>
            </a:r>
            <a:r>
              <a:rPr lang="en-US" altLang="zh-TW" sz="2800" dirty="0" err="1"/>
              <a:t>url</a:t>
            </a:r>
            <a:r>
              <a:rPr lang="zh-TW" altLang="en-US" sz="2800" dirty="0"/>
              <a:t>去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動態包含文件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4962" y="3562491"/>
            <a:ext cx="4625562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inclusion vulnerability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2.</a:t>
            </a:r>
          </a:p>
          <a:p>
            <a:pPr algn="ctr"/>
            <a:r>
              <a:rPr lang="en-US" altLang="zh-TW" sz="3600" dirty="0"/>
              <a:t>DVWA</a:t>
            </a:r>
            <a:r>
              <a:rPr lang="zh-TW" altLang="en-US" sz="3600" dirty="0"/>
              <a:t>環境建置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44991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32" y="226803"/>
            <a:ext cx="7806247" cy="640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8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CAA4C-5F00-4373-A894-3C751F36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97B555-69F8-4322-AA28-60B0C3671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835" y="1825625"/>
            <a:ext cx="5972330" cy="4351338"/>
          </a:xfrm>
        </p:spPr>
      </p:pic>
    </p:spTree>
    <p:extLst>
      <p:ext uri="{BB962C8B-B14F-4D97-AF65-F5344CB8AC3E}">
        <p14:creationId xmlns:p14="http://schemas.microsoft.com/office/powerpoint/2010/main" val="2811127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查出執行的</a:t>
            </a:r>
            <a:r>
              <a:rPr lang="en-US" altLang="zh-TW" dirty="0" err="1"/>
              <a:t>docker</a:t>
            </a:r>
            <a:r>
              <a:rPr lang="en-US" altLang="zh-TW" dirty="0"/>
              <a:t> ID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68567" y="4703681"/>
            <a:ext cx="6540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docker exec -it [container-id] bash</a:t>
            </a:r>
            <a:endParaRPr lang="zh-TW" altLang="en-US" sz="36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737ADE2-8794-4738-9504-49A0DDAFC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287" y="1690689"/>
            <a:ext cx="7486650" cy="9906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51A1583-1090-4DFC-B2C5-6DFA2EC46E1B}"/>
              </a:ext>
            </a:extLst>
          </p:cNvPr>
          <p:cNvSpPr/>
          <p:nvPr/>
        </p:nvSpPr>
        <p:spPr>
          <a:xfrm>
            <a:off x="2451287" y="2185989"/>
            <a:ext cx="1295960" cy="270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D2C1AB2-782F-4AEF-A1E0-9077A9BC0FC4}"/>
              </a:ext>
            </a:extLst>
          </p:cNvPr>
          <p:cNvCxnSpPr/>
          <p:nvPr/>
        </p:nvCxnSpPr>
        <p:spPr>
          <a:xfrm>
            <a:off x="2734236" y="2456330"/>
            <a:ext cx="3621741" cy="236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629D66-0B66-4479-8171-A27DDB974649}"/>
              </a:ext>
            </a:extLst>
          </p:cNvPr>
          <p:cNvSpPr txBox="1"/>
          <p:nvPr/>
        </p:nvSpPr>
        <p:spPr>
          <a:xfrm>
            <a:off x="2850777" y="5451391"/>
            <a:ext cx="6230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docker exec -it  -d $[9ba7484c803b] bash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2832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登入到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環境修改設定檔</a:t>
            </a:r>
          </a:p>
        </p:txBody>
      </p:sp>
      <p:sp>
        <p:nvSpPr>
          <p:cNvPr id="4" name="矩形 3"/>
          <p:cNvSpPr/>
          <p:nvPr/>
        </p:nvSpPr>
        <p:spPr>
          <a:xfrm>
            <a:off x="2526145" y="1932864"/>
            <a:ext cx="76523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/>
              <a:t>docker exec -it -d </a:t>
            </a:r>
            <a:r>
              <a:rPr lang="en-US" altLang="zh-TW" sz="4000" dirty="0">
                <a:solidFill>
                  <a:srgbClr val="FF0000"/>
                </a:solidFill>
              </a:rPr>
              <a:t>9ba7484c803b</a:t>
            </a:r>
            <a:r>
              <a:rPr lang="en-US" altLang="zh-TW" sz="4000" dirty="0"/>
              <a:t> sed -</a:t>
            </a:r>
            <a:r>
              <a:rPr lang="en-US" altLang="zh-TW" sz="4000" dirty="0" err="1"/>
              <a:t>i</a:t>
            </a:r>
            <a:r>
              <a:rPr lang="en-US" altLang="zh-TW" sz="4000" dirty="0"/>
              <a:t> "s/</a:t>
            </a:r>
            <a:r>
              <a:rPr lang="en-US" altLang="zh-TW" sz="4000" dirty="0" err="1"/>
              <a:t>allow_url_include</a:t>
            </a:r>
            <a:r>
              <a:rPr lang="en-US" altLang="zh-TW" sz="4000" dirty="0"/>
              <a:t> = Off/</a:t>
            </a:r>
            <a:r>
              <a:rPr lang="en-US" altLang="zh-TW" sz="4000" dirty="0" err="1"/>
              <a:t>allow_url_include</a:t>
            </a:r>
            <a:r>
              <a:rPr lang="en-US" altLang="zh-TW" sz="4000" dirty="0"/>
              <a:t> = On/" /</a:t>
            </a:r>
            <a:r>
              <a:rPr lang="en-US" altLang="zh-TW" sz="4000" dirty="0" err="1"/>
              <a:t>etc</a:t>
            </a:r>
            <a:r>
              <a:rPr lang="en-US" altLang="zh-TW" sz="4000" dirty="0"/>
              <a:t>/php/7.0/apache2/php.ini</a:t>
            </a:r>
          </a:p>
        </p:txBody>
      </p:sp>
    </p:spTree>
    <p:extLst>
      <p:ext uri="{BB962C8B-B14F-4D97-AF65-F5344CB8AC3E}">
        <p14:creationId xmlns:p14="http://schemas.microsoft.com/office/powerpoint/2010/main" val="1866689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登入到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環境修改設定檔</a:t>
            </a:r>
          </a:p>
        </p:txBody>
      </p:sp>
      <p:sp>
        <p:nvSpPr>
          <p:cNvPr id="4" name="矩形 3"/>
          <p:cNvSpPr/>
          <p:nvPr/>
        </p:nvSpPr>
        <p:spPr>
          <a:xfrm>
            <a:off x="2152650" y="1690690"/>
            <a:ext cx="78041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 err="1"/>
              <a:t>docker</a:t>
            </a:r>
            <a:r>
              <a:rPr lang="en-US" altLang="zh-TW" sz="4000" dirty="0"/>
              <a:t> exec -it -d </a:t>
            </a:r>
            <a:r>
              <a:rPr lang="zh-TW" altLang="en-US" sz="4000" dirty="0"/>
              <a:t> 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831467ce6501 </a:t>
            </a:r>
            <a:r>
              <a:rPr lang="en-US" altLang="zh-TW" sz="40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</a:t>
            </a:r>
            <a:r>
              <a:rPr lang="en-US" altLang="zh-TW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000" dirty="0"/>
              <a:t>-</a:t>
            </a:r>
            <a:r>
              <a:rPr lang="en-US" altLang="zh-TW" sz="4000" dirty="0" err="1"/>
              <a:t>i</a:t>
            </a:r>
            <a:r>
              <a:rPr lang="en-US" altLang="zh-TW" sz="4000" dirty="0"/>
              <a:t> "</a:t>
            </a:r>
            <a:r>
              <a:rPr lang="en-US" altLang="zh-TW" sz="4000" dirty="0">
                <a:solidFill>
                  <a:srgbClr val="FF0000"/>
                </a:solidFill>
              </a:rPr>
              <a:t>s</a:t>
            </a:r>
            <a:r>
              <a:rPr lang="en-US" altLang="zh-TW" sz="4000" dirty="0"/>
              <a:t>/</a:t>
            </a:r>
            <a:r>
              <a:rPr lang="en-US" altLang="zh-TW" sz="4000" dirty="0" err="1"/>
              <a:t>allow_url_include</a:t>
            </a:r>
            <a:r>
              <a:rPr lang="en-US" altLang="zh-TW" sz="4000" dirty="0"/>
              <a:t> = Off/</a:t>
            </a:r>
            <a:r>
              <a:rPr lang="en-US" altLang="zh-TW" sz="4000" dirty="0" err="1"/>
              <a:t>allow_url_include</a:t>
            </a:r>
            <a:r>
              <a:rPr lang="en-US" altLang="zh-TW" sz="4000" dirty="0"/>
              <a:t> = On/" /</a:t>
            </a:r>
            <a:r>
              <a:rPr lang="en-US" altLang="zh-TW" sz="4000" dirty="0" err="1"/>
              <a:t>etc</a:t>
            </a:r>
            <a:r>
              <a:rPr lang="en-US" altLang="zh-TW" sz="4000" dirty="0"/>
              <a:t>/</a:t>
            </a:r>
            <a:r>
              <a:rPr lang="en-US" altLang="zh-TW" sz="4000" dirty="0" err="1"/>
              <a:t>php</a:t>
            </a:r>
            <a:r>
              <a:rPr lang="en-US" altLang="zh-TW" sz="4000" dirty="0"/>
              <a:t>/7.0/apache2/php.ini</a:t>
            </a:r>
          </a:p>
        </p:txBody>
      </p:sp>
      <p:sp>
        <p:nvSpPr>
          <p:cNvPr id="3" name="矩形 2"/>
          <p:cNvSpPr/>
          <p:nvPr/>
        </p:nvSpPr>
        <p:spPr>
          <a:xfrm>
            <a:off x="1875560" y="4370469"/>
            <a:ext cx="7929418" cy="24006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==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editor ==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可進行串流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(stream)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的編輯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/>
              <a:t>無論是在編寫 </a:t>
            </a:r>
            <a:r>
              <a:rPr lang="en-US" altLang="zh-TW" dirty="0"/>
              <a:t>shell </a:t>
            </a:r>
            <a:r>
              <a:rPr lang="zh-TW" altLang="en-US" dirty="0"/>
              <a:t>的或處理 </a:t>
            </a:r>
            <a:r>
              <a:rPr lang="en-US" altLang="zh-TW" dirty="0"/>
              <a:t>STDIN </a:t>
            </a:r>
            <a:r>
              <a:rPr lang="zh-TW" altLang="en-US" dirty="0"/>
              <a:t>的時候，當有需要進行字串取代、複製、刪除的功能，</a:t>
            </a:r>
            <a:r>
              <a:rPr lang="en-US" altLang="zh-TW" dirty="0" err="1"/>
              <a:t>sed</a:t>
            </a:r>
            <a:r>
              <a:rPr lang="en-US" altLang="zh-TW" dirty="0"/>
              <a:t> </a:t>
            </a:r>
            <a:r>
              <a:rPr lang="zh-TW" altLang="en-US" dirty="0"/>
              <a:t>指令是最佳的處理工具。</a:t>
            </a:r>
            <a:endParaRPr lang="en-US" altLang="zh-TW" dirty="0"/>
          </a:p>
          <a:p>
            <a:r>
              <a:rPr lang="en-US" altLang="zh-TW" dirty="0" err="1"/>
              <a:t>sed</a:t>
            </a:r>
            <a:r>
              <a:rPr lang="en-US" altLang="zh-TW" dirty="0"/>
              <a:t> </a:t>
            </a:r>
            <a:r>
              <a:rPr lang="zh-TW" altLang="en-US" dirty="0"/>
              <a:t>進行處理時並不會改變目前的檔案，而是將處理過程存放在稱為「模式空間 」</a:t>
            </a:r>
            <a:r>
              <a:rPr lang="en-US" altLang="zh-TW" dirty="0"/>
              <a:t>(pattern space) </a:t>
            </a:r>
            <a:r>
              <a:rPr lang="zh-TW" altLang="en-US" dirty="0"/>
              <a:t>的緩衝區中，結束目前的指令後輸出，接著再處理下一個指令直到檔案結束。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https://terryl.in/zh/linux-sed-command/</a:t>
            </a:r>
            <a:endParaRPr lang="en-US" altLang="zh-TW" dirty="0"/>
          </a:p>
          <a:p>
            <a:r>
              <a:rPr lang="en-US" altLang="zh-TW" dirty="0"/>
              <a:t>https://zh.wikipedia.org/wiki/Sed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638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0139" y="174033"/>
            <a:ext cx="7631723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500"/>
              <a:t>重新啟動</a:t>
            </a:r>
            <a:r>
              <a:rPr lang="en-US" altLang="zh-TW" sz="3500"/>
              <a:t>apache</a:t>
            </a:r>
          </a:p>
        </p:txBody>
      </p:sp>
      <p:sp>
        <p:nvSpPr>
          <p:cNvPr id="4" name="矩形 3"/>
          <p:cNvSpPr/>
          <p:nvPr/>
        </p:nvSpPr>
        <p:spPr>
          <a:xfrm>
            <a:off x="2280138" y="1459907"/>
            <a:ext cx="7631722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700"/>
              <a:t>docker exec -it -d </a:t>
            </a:r>
            <a:r>
              <a:rPr lang="en-US" altLang="zh-TW" sz="17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${container_id} </a:t>
            </a:r>
            <a:r>
              <a:rPr lang="en-US" altLang="zh-TW" sz="1700"/>
              <a:t>service apache2 restart</a:t>
            </a:r>
          </a:p>
        </p:txBody>
      </p:sp>
      <p:pic>
        <p:nvPicPr>
          <p:cNvPr id="7" name="圖片 6" descr="一張含有 文字, 裝置 的圖片&#10;&#10;自動產生的描述">
            <a:extLst>
              <a:ext uri="{FF2B5EF4-FFF2-40B4-BE49-F238E27FC236}">
                <a16:creationId xmlns:a16="http://schemas.microsoft.com/office/drawing/2014/main" id="{4E6AA861-CE95-4587-BB04-D85E72C1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65" y="4674264"/>
            <a:ext cx="7886696" cy="11041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C4B8AF-7113-4890-8D08-322262911577}"/>
              </a:ext>
            </a:extLst>
          </p:cNvPr>
          <p:cNvSpPr txBox="1"/>
          <p:nvPr/>
        </p:nvSpPr>
        <p:spPr>
          <a:xfrm>
            <a:off x="2150366" y="4036821"/>
            <a:ext cx="6292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/>
              <a:t>docker exec -it -d </a:t>
            </a:r>
            <a:r>
              <a:rPr lang="en-US" altLang="zh-TW" dirty="0">
                <a:solidFill>
                  <a:srgbClr val="FF0000"/>
                </a:solidFill>
              </a:rPr>
              <a:t>9ba7484c803b </a:t>
            </a:r>
            <a:r>
              <a:rPr lang="en-US" altLang="zh-TW" dirty="0"/>
              <a:t>service apache2 restart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0E8411-61F5-46AC-8FB8-BFC5BB64881C}"/>
              </a:ext>
            </a:extLst>
          </p:cNvPr>
          <p:cNvSpPr txBox="1"/>
          <p:nvPr/>
        </p:nvSpPr>
        <p:spPr>
          <a:xfrm>
            <a:off x="2280138" y="2671335"/>
            <a:ext cx="7756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docker exec -it -d </a:t>
            </a:r>
            <a:r>
              <a:rPr lang="en-US" altLang="zh-TW" dirty="0">
                <a:solidFill>
                  <a:srgbClr val="FF0000"/>
                </a:solidFill>
              </a:rPr>
              <a:t>9ba7484c803b</a:t>
            </a:r>
            <a:r>
              <a:rPr lang="en-US" altLang="zh-TW" dirty="0"/>
              <a:t> sed -</a:t>
            </a:r>
            <a:r>
              <a:rPr lang="en-US" altLang="zh-TW" dirty="0" err="1"/>
              <a:t>i</a:t>
            </a:r>
            <a:r>
              <a:rPr lang="en-US" altLang="zh-TW" dirty="0"/>
              <a:t> "s/</a:t>
            </a:r>
            <a:r>
              <a:rPr lang="en-US" altLang="zh-TW" dirty="0" err="1"/>
              <a:t>allow_url_include</a:t>
            </a:r>
            <a:r>
              <a:rPr lang="en-US" altLang="zh-TW" dirty="0"/>
              <a:t> = Off/</a:t>
            </a:r>
            <a:r>
              <a:rPr lang="en-US" altLang="zh-TW" dirty="0" err="1"/>
              <a:t>allow_url_include</a:t>
            </a:r>
            <a:r>
              <a:rPr lang="en-US" altLang="zh-TW" dirty="0"/>
              <a:t> = On/" /</a:t>
            </a:r>
            <a:r>
              <a:rPr lang="en-US" altLang="zh-TW" dirty="0" err="1"/>
              <a:t>etc</a:t>
            </a:r>
            <a:r>
              <a:rPr lang="en-US" altLang="zh-TW" dirty="0"/>
              <a:t>/php/7.0/apache2/php.ini</a:t>
            </a:r>
          </a:p>
        </p:txBody>
      </p:sp>
    </p:spTree>
    <p:extLst>
      <p:ext uri="{BB962C8B-B14F-4D97-AF65-F5344CB8AC3E}">
        <p14:creationId xmlns:p14="http://schemas.microsoft.com/office/powerpoint/2010/main" val="2966087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0EB14-D645-4B4D-9F6F-2F0BEAC5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28DFCE-09DE-454A-BC4F-7636C3C0C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910497"/>
            <a:ext cx="7886700" cy="4181594"/>
          </a:xfrm>
        </p:spPr>
      </p:pic>
    </p:spTree>
    <p:extLst>
      <p:ext uri="{BB962C8B-B14F-4D97-AF65-F5344CB8AC3E}">
        <p14:creationId xmlns:p14="http://schemas.microsoft.com/office/powerpoint/2010/main" val="566697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3952586" cy="1011092"/>
          </a:xfrm>
        </p:spPr>
        <p:txBody>
          <a:bodyPr/>
          <a:lstStyle/>
          <a:p>
            <a:r>
              <a:rPr lang="zh-TW" altLang="en-US" dirty="0"/>
              <a:t>環境建置成功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341" y="1271443"/>
            <a:ext cx="6406521" cy="536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01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6FE771-C891-4B3B-98A0-EC576B08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89231B-0D7C-44B4-A0DF-BDEA9AA13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576201"/>
            <a:ext cx="7886700" cy="2850187"/>
          </a:xfrm>
        </p:spPr>
      </p:pic>
    </p:spTree>
    <p:extLst>
      <p:ext uri="{BB962C8B-B14F-4D97-AF65-F5344CB8AC3E}">
        <p14:creationId xmlns:p14="http://schemas.microsoft.com/office/powerpoint/2010/main" val="2363897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3814618"/>
            <a:ext cx="9144000" cy="16717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DVWA_1.10_low</a:t>
            </a:r>
          </a:p>
          <a:p>
            <a:pPr algn="ctr"/>
            <a:r>
              <a:rPr lang="zh-TW" altLang="en-US" sz="3600" dirty="0"/>
              <a:t>初階攻擊</a:t>
            </a:r>
            <a:endParaRPr lang="en-US" altLang="zh-TW" sz="3600" dirty="0"/>
          </a:p>
        </p:txBody>
      </p:sp>
      <p:sp>
        <p:nvSpPr>
          <p:cNvPr id="3" name="矩形 2"/>
          <p:cNvSpPr/>
          <p:nvPr/>
        </p:nvSpPr>
        <p:spPr>
          <a:xfrm>
            <a:off x="1851892" y="2706622"/>
            <a:ext cx="3939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/>
              <a:t>Red team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11501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9"/>
          <a:stretch/>
        </p:blipFill>
        <p:spPr>
          <a:xfrm>
            <a:off x="3160426" y="2055815"/>
            <a:ext cx="6878927" cy="366296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24000" y="3"/>
            <a:ext cx="9144000" cy="165330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正常測試看看 </a:t>
            </a:r>
            <a:r>
              <a:rPr lang="en-US" altLang="zh-TW" sz="3200" dirty="0"/>
              <a:t>==</a:t>
            </a:r>
            <a:r>
              <a:rPr lang="zh-TW" altLang="en-US" sz="3200" dirty="0"/>
              <a:t> </a:t>
            </a:r>
            <a:r>
              <a:rPr lang="en-US" altLang="zh-TW" sz="3200" dirty="0"/>
              <a:t>&gt;</a:t>
            </a:r>
            <a:r>
              <a:rPr lang="zh-TW" altLang="en-US" sz="3200" dirty="0"/>
              <a:t>點選底下連結</a:t>
            </a:r>
            <a:endParaRPr lang="en-US" altLang="zh-TW" sz="3200" dirty="0"/>
          </a:p>
          <a:p>
            <a:r>
              <a:rPr lang="zh-TW" altLang="en-US" sz="3200" dirty="0"/>
              <a:t>看看網址欄有何變化</a:t>
            </a:r>
            <a:r>
              <a:rPr lang="en-US" altLang="zh-TW" sz="3200" dirty="0"/>
              <a:t>?</a:t>
            </a:r>
            <a:endParaRPr lang="zh-TW" altLang="en-US" sz="3200" dirty="0"/>
          </a:p>
        </p:txBody>
      </p:sp>
      <p:sp>
        <p:nvSpPr>
          <p:cNvPr id="11" name="向右箭號 10"/>
          <p:cNvSpPr/>
          <p:nvPr/>
        </p:nvSpPr>
        <p:spPr>
          <a:xfrm>
            <a:off x="2321196" y="5162810"/>
            <a:ext cx="840259" cy="766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點選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5698837" y="3676073"/>
            <a:ext cx="2650837" cy="5726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443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2615" y="3266510"/>
            <a:ext cx="7886700" cy="47561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http://IP/DVWA/vulnerabilities/fi/?</a:t>
            </a:r>
            <a:r>
              <a:rPr lang="en-US" altLang="zh-TW" dirty="0"/>
              <a:t>page=</a:t>
            </a:r>
            <a:r>
              <a:rPr lang="en-US" altLang="zh-TW" b="1" dirty="0">
                <a:solidFill>
                  <a:srgbClr val="FF0000"/>
                </a:solidFill>
              </a:rPr>
              <a:t>/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etc/passwd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72615" y="6118098"/>
            <a:ext cx="801624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/>
              <a:t>http://</a:t>
            </a:r>
            <a:r>
              <a:rPr lang="en-US" altLang="zh-TW" sz="1600" dirty="0"/>
              <a:t>IP</a:t>
            </a:r>
            <a:r>
              <a:rPr lang="zh-TW" altLang="en-US" sz="1600" dirty="0"/>
              <a:t>/DVWA/vulnerabilities/fi/? </a:t>
            </a:r>
            <a:r>
              <a:rPr lang="zh-TW" altLang="en-US" sz="2400" dirty="0"/>
              <a:t>page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http://www.google.com</a:t>
            </a:r>
          </a:p>
        </p:txBody>
      </p:sp>
      <p:sp>
        <p:nvSpPr>
          <p:cNvPr id="5" name="矩形 4"/>
          <p:cNvSpPr/>
          <p:nvPr/>
        </p:nvSpPr>
        <p:spPr>
          <a:xfrm>
            <a:off x="2148840" y="1456796"/>
            <a:ext cx="630936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http://IP/DVWA/vulnerabilities/fi/?</a:t>
            </a:r>
            <a:r>
              <a:rPr lang="en-US" altLang="zh-TW" sz="2400" dirty="0"/>
              <a:t>page=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file1.php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4000" y="0"/>
            <a:ext cx="9144000" cy="8382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測試是否存在</a:t>
            </a:r>
            <a:r>
              <a:rPr lang="en-US" altLang="zh-TW" sz="3200" dirty="0"/>
              <a:t>File inclusion vulnerability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1776085" y="1030652"/>
            <a:ext cx="601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原本是要讀取</a:t>
            </a:r>
            <a:r>
              <a:rPr lang="en-US" altLang="zh-TW" sz="2400" dirty="0" err="1"/>
              <a:t>webServer</a:t>
            </a:r>
            <a:r>
              <a:rPr lang="zh-TW" altLang="en-US" sz="2400" dirty="0"/>
              <a:t>上的</a:t>
            </a:r>
            <a:r>
              <a:rPr lang="en-US" altLang="zh-TW" sz="2400" dirty="0"/>
              <a:t>file1.php</a:t>
            </a:r>
            <a:r>
              <a:rPr lang="zh-TW" altLang="en-US" sz="2400" dirty="0"/>
              <a:t>來執行</a:t>
            </a:r>
          </a:p>
        </p:txBody>
      </p:sp>
      <p:sp>
        <p:nvSpPr>
          <p:cNvPr id="8" name="矩形 7"/>
          <p:cNvSpPr/>
          <p:nvPr/>
        </p:nvSpPr>
        <p:spPr>
          <a:xfrm>
            <a:off x="1701165" y="2681735"/>
            <a:ext cx="7706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卻被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不肖客</a:t>
            </a:r>
            <a:r>
              <a:rPr lang="zh-TW" altLang="en-US" sz="3200" dirty="0"/>
              <a:t>用來讀取</a:t>
            </a:r>
            <a:r>
              <a:rPr lang="en-US" altLang="zh-TW" sz="3200" dirty="0" err="1"/>
              <a:t>webServer</a:t>
            </a:r>
            <a:r>
              <a:rPr lang="zh-TW" altLang="en-US" sz="3200" dirty="0"/>
              <a:t>上的密碼檔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1872615" y="4029784"/>
            <a:ext cx="7886700" cy="475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/>
              <a:t>http://IP/DVWA/vulnerabilities/fi/?</a:t>
            </a:r>
            <a:r>
              <a:rPr lang="en-US" altLang="zh-TW" dirty="0"/>
              <a:t>page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../../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73836" y="5067577"/>
            <a:ext cx="7366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甚至被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不肖客</a:t>
            </a:r>
            <a:r>
              <a:rPr lang="zh-TW" altLang="en-US" sz="2800" dirty="0"/>
              <a:t>用來讀取別台機器上的惡意程式</a:t>
            </a:r>
            <a:endParaRPr lang="en-US" altLang="zh-TW" sz="2800" dirty="0"/>
          </a:p>
          <a:p>
            <a:r>
              <a:rPr lang="en-US" altLang="zh-TW" sz="2800" dirty="0"/>
              <a:t>(</a:t>
            </a:r>
            <a:r>
              <a:rPr lang="zh-TW" altLang="en-US" sz="2800" dirty="0"/>
              <a:t>通常都是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不肖客</a:t>
            </a:r>
            <a:r>
              <a:rPr lang="zh-TW" altLang="en-US" sz="2800" dirty="0"/>
              <a:t>自己植入在國外網站</a:t>
            </a:r>
            <a:r>
              <a:rPr lang="en-US" altLang="zh-TW" sz="2800" dirty="0"/>
              <a:t>)</a:t>
            </a:r>
          </a:p>
        </p:txBody>
      </p:sp>
      <p:sp>
        <p:nvSpPr>
          <p:cNvPr id="11" name="矩形 10"/>
          <p:cNvSpPr/>
          <p:nvPr/>
        </p:nvSpPr>
        <p:spPr>
          <a:xfrm>
            <a:off x="1524000" y="2085254"/>
            <a:ext cx="5543550" cy="4883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Local File inclusion(LFI)</a:t>
            </a:r>
            <a:endParaRPr lang="zh-TW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1524003" y="4579234"/>
            <a:ext cx="6981825" cy="4883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Remote  File inclusion(RFI)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3369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E743E4-F437-4EB5-AAC2-957B6C13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image ls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D59102F-306C-47BB-8223-E42C2D2C3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E1C26FE-6035-4EEF-B133-429E5623CD92}"/>
              </a:ext>
            </a:extLst>
          </p:cNvPr>
          <p:cNvSpPr/>
          <p:nvPr/>
        </p:nvSpPr>
        <p:spPr>
          <a:xfrm>
            <a:off x="1398494" y="3048000"/>
            <a:ext cx="2393577" cy="233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02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F26232-A2A4-4D48-A538-25E813DB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AB29E957-9BF2-4B37-A747-EC2B6CBD7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67000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74568-942D-4988-A0D1-F88CF646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67CB5E0-2CB3-4E26-8F02-DCFF4F9EA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08" y="1825625"/>
            <a:ext cx="8379383" cy="4351338"/>
          </a:xfrm>
        </p:spPr>
      </p:pic>
    </p:spTree>
    <p:extLst>
      <p:ext uri="{BB962C8B-B14F-4D97-AF65-F5344CB8AC3E}">
        <p14:creationId xmlns:p14="http://schemas.microsoft.com/office/powerpoint/2010/main" val="3525178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00AA3-8A1D-4721-9174-8B294606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79C7DEB-68A3-49D7-AE0E-A173384BF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21" y="1825625"/>
            <a:ext cx="8319758" cy="4351338"/>
          </a:xfrm>
        </p:spPr>
      </p:pic>
    </p:spTree>
    <p:extLst>
      <p:ext uri="{BB962C8B-B14F-4D97-AF65-F5344CB8AC3E}">
        <p14:creationId xmlns:p14="http://schemas.microsoft.com/office/powerpoint/2010/main" val="124078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3814618"/>
            <a:ext cx="9144000" cy="167178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DVWA_1.10_low</a:t>
            </a:r>
          </a:p>
          <a:p>
            <a:pPr algn="ctr"/>
            <a:r>
              <a:rPr lang="en-US" altLang="zh-TW" sz="3600" dirty="0"/>
              <a:t>PHP</a:t>
            </a:r>
            <a:r>
              <a:rPr lang="zh-TW" altLang="en-US" sz="3600" dirty="0"/>
              <a:t>漏洞程式碼分析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23569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365129"/>
            <a:ext cx="7886700" cy="788171"/>
          </a:xfrm>
          <a:solidFill>
            <a:srgbClr val="002060"/>
          </a:solidFill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PHP</a:t>
            </a:r>
            <a:r>
              <a:rPr lang="zh-TW" altLang="en-US" dirty="0">
                <a:solidFill>
                  <a:schemeClr val="bg1"/>
                </a:solidFill>
              </a:rPr>
              <a:t>漏洞程式碼分析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989"/>
          <a:stretch/>
        </p:blipFill>
        <p:spPr>
          <a:xfrm>
            <a:off x="1845261" y="1357082"/>
            <a:ext cx="5878935" cy="25862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24050" y="414713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TW" dirty="0"/>
          </a:p>
          <a:p>
            <a:r>
              <a:rPr lang="en-US" altLang="zh-TW" dirty="0"/>
              <a:t>&lt;?</a:t>
            </a:r>
            <a:r>
              <a:rPr lang="en-US" altLang="zh-TW" dirty="0" err="1"/>
              <a:t>php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r>
              <a:rPr lang="en-US" altLang="zh-TW" dirty="0"/>
              <a:t>// The page we wish to display </a:t>
            </a:r>
          </a:p>
          <a:p>
            <a:r>
              <a:rPr lang="en-US" altLang="zh-TW" dirty="0"/>
              <a:t>$file = $_GET[ 'page' ]; </a:t>
            </a:r>
          </a:p>
          <a:p>
            <a:endParaRPr lang="en-US" altLang="zh-TW" dirty="0"/>
          </a:p>
          <a:p>
            <a:r>
              <a:rPr lang="en-US" altLang="zh-TW" dirty="0"/>
              <a:t>?&gt; 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724150" y="3623912"/>
            <a:ext cx="75438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/>
              <a:t>伺</a:t>
            </a:r>
            <a:r>
              <a:rPr lang="zh-CN" altLang="en-US" sz="2800" dirty="0"/>
              <a:t>服器端對</a:t>
            </a:r>
            <a:r>
              <a:rPr lang="en-US" altLang="zh-CN" sz="2800" dirty="0"/>
              <a:t>page</a:t>
            </a:r>
            <a:r>
              <a:rPr lang="zh-CN" altLang="en-US" sz="2800" dirty="0"/>
              <a:t>參數沒有做任何的過濾跟檢查。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05953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3001818"/>
            <a:ext cx="9144000" cy="16717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DVWA_1.10_medium</a:t>
            </a:r>
          </a:p>
          <a:p>
            <a:pPr algn="ctr"/>
            <a:r>
              <a:rPr lang="en-US" altLang="zh-TW" sz="3600" dirty="0"/>
              <a:t>PHP</a:t>
            </a:r>
            <a:r>
              <a:rPr lang="zh-TW" altLang="en-US" sz="3600" dirty="0"/>
              <a:t>漏洞程式碼修正</a:t>
            </a:r>
            <a:endParaRPr lang="en-US" altLang="zh-TW" sz="3600" dirty="0"/>
          </a:p>
        </p:txBody>
      </p:sp>
      <p:sp>
        <p:nvSpPr>
          <p:cNvPr id="4" name="矩形 3"/>
          <p:cNvSpPr/>
          <p:nvPr/>
        </p:nvSpPr>
        <p:spPr>
          <a:xfrm>
            <a:off x="4164488" y="5082371"/>
            <a:ext cx="34020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</a:p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輸入 驗證</a:t>
            </a:r>
          </a:p>
        </p:txBody>
      </p:sp>
      <p:sp>
        <p:nvSpPr>
          <p:cNvPr id="5" name="矩形 4"/>
          <p:cNvSpPr/>
          <p:nvPr/>
        </p:nvSpPr>
        <p:spPr>
          <a:xfrm>
            <a:off x="1704110" y="1819931"/>
            <a:ext cx="3939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/>
              <a:t>Blue team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551917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22832" y="540704"/>
            <a:ext cx="3620077" cy="1325563"/>
          </a:xfrm>
        </p:spPr>
        <p:txBody>
          <a:bodyPr/>
          <a:lstStyle/>
          <a:p>
            <a:r>
              <a:rPr lang="zh-TW" altLang="en-US" dirty="0"/>
              <a:t>把洞補起來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3886457"/>
            <a:ext cx="7886700" cy="561976"/>
          </a:xfrm>
          <a:solidFill>
            <a:srgbClr val="7030A0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使用</a:t>
            </a:r>
            <a:r>
              <a:rPr lang="en-US" altLang="zh-TW" dirty="0">
                <a:solidFill>
                  <a:schemeClr val="bg1"/>
                </a:solidFill>
              </a:rPr>
              <a:t>PHP </a:t>
            </a:r>
            <a:r>
              <a:rPr lang="en-US" altLang="zh-TW" dirty="0" err="1">
                <a:solidFill>
                  <a:schemeClr val="bg1"/>
                </a:solidFill>
              </a:rPr>
              <a:t>str_replace</a:t>
            </a:r>
            <a:r>
              <a:rPr lang="en-US" altLang="zh-TW" dirty="0">
                <a:solidFill>
                  <a:schemeClr val="bg1"/>
                </a:solidFill>
              </a:rPr>
              <a:t>() </a:t>
            </a:r>
            <a:r>
              <a:rPr lang="zh-TW" altLang="en-US" dirty="0">
                <a:solidFill>
                  <a:schemeClr val="bg1"/>
                </a:solidFill>
              </a:rPr>
              <a:t>函数過濾掉不該出現的咚咚</a:t>
            </a:r>
          </a:p>
        </p:txBody>
      </p:sp>
      <p:sp>
        <p:nvSpPr>
          <p:cNvPr id="4" name="矩形 3"/>
          <p:cNvSpPr/>
          <p:nvPr/>
        </p:nvSpPr>
        <p:spPr>
          <a:xfrm>
            <a:off x="1600200" y="2319467"/>
            <a:ext cx="9144000" cy="1219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如何避免</a:t>
            </a:r>
            <a:r>
              <a:rPr lang="en-US" altLang="zh-TW" sz="4400" dirty="0"/>
              <a:t>File inclusion vulnerability??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087881" y="4901635"/>
            <a:ext cx="6006003" cy="475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/>
              <a:t>http://IP/DVWA/vulnerabilities/fi/?</a:t>
            </a:r>
            <a:r>
              <a:rPr lang="en-US" altLang="zh-TW" dirty="0"/>
              <a:t>page=</a:t>
            </a:r>
            <a:r>
              <a:rPr lang="en-US" altLang="zh-TW" b="1" dirty="0">
                <a:solidFill>
                  <a:srgbClr val="FF0000"/>
                </a:solidFill>
              </a:rPr>
              <a:t>/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etc/passwd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87880" y="6171696"/>
            <a:ext cx="801624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/>
              <a:t>http://</a:t>
            </a:r>
            <a:r>
              <a:rPr lang="en-US" altLang="zh-TW" sz="1600" dirty="0"/>
              <a:t>IP</a:t>
            </a:r>
            <a:r>
              <a:rPr lang="zh-TW" altLang="en-US" sz="1600" dirty="0"/>
              <a:t>/DVWA/vulnerabilities/fi/? </a:t>
            </a:r>
            <a:r>
              <a:rPr lang="zh-TW" altLang="en-US" sz="2400" dirty="0"/>
              <a:t>page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http://www.google.com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2087881" y="5536665"/>
            <a:ext cx="6464993" cy="475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/>
              <a:t>http://IP/DVWA/vulnerabilities/fi/?</a:t>
            </a:r>
            <a:r>
              <a:rPr lang="en-US" altLang="zh-TW" dirty="0"/>
              <a:t>page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../../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133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39"/>
          <a:stretch/>
        </p:blipFill>
        <p:spPr>
          <a:xfrm>
            <a:off x="2343151" y="1517968"/>
            <a:ext cx="7086600" cy="49590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24000" y="327340"/>
            <a:ext cx="9144000" cy="891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如何避免</a:t>
            </a:r>
            <a:r>
              <a:rPr lang="en-US" altLang="zh-TW" sz="4400" dirty="0"/>
              <a:t>File inclusion vulnerability??</a:t>
            </a:r>
          </a:p>
        </p:txBody>
      </p:sp>
      <p:sp>
        <p:nvSpPr>
          <p:cNvPr id="6" name="矩形 5"/>
          <p:cNvSpPr/>
          <p:nvPr/>
        </p:nvSpPr>
        <p:spPr>
          <a:xfrm>
            <a:off x="7362828" y="1517968"/>
            <a:ext cx="292451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DVWA_1.10_medium</a:t>
            </a:r>
            <a:endParaRPr lang="zh-TW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0692" y="3048001"/>
            <a:ext cx="6417276" cy="757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15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66924" y="1752602"/>
            <a:ext cx="7886700" cy="40052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/>
              <a:t>&lt;?</a:t>
            </a:r>
            <a:r>
              <a:rPr lang="en-US" altLang="zh-TW" dirty="0" err="1"/>
              <a:t>php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// The page we wish to display </a:t>
            </a:r>
          </a:p>
          <a:p>
            <a:pPr marL="0" indent="0">
              <a:buNone/>
            </a:pPr>
            <a:r>
              <a:rPr lang="en-US" altLang="zh-TW" dirty="0"/>
              <a:t>$file = $_GET[ 'page' ];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// Input validation </a:t>
            </a:r>
          </a:p>
          <a:p>
            <a:pPr marL="0" indent="0">
              <a:buNone/>
            </a:pPr>
            <a:r>
              <a:rPr lang="en-US" altLang="zh-TW" dirty="0"/>
              <a:t>$file = </a:t>
            </a:r>
            <a:r>
              <a:rPr lang="en-US" altLang="zh-TW" dirty="0" err="1"/>
              <a:t>str_replace</a:t>
            </a:r>
            <a:r>
              <a:rPr lang="en-US" altLang="zh-TW" dirty="0"/>
              <a:t>(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array( "http://", "https://" ), 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""</a:t>
            </a:r>
            <a:r>
              <a:rPr lang="en-US" altLang="zh-TW" dirty="0"/>
              <a:t>, $file ); </a:t>
            </a:r>
          </a:p>
          <a:p>
            <a:pPr marL="0" indent="0">
              <a:buNone/>
            </a:pPr>
            <a:r>
              <a:rPr lang="en-US" altLang="zh-TW" dirty="0"/>
              <a:t>$file = </a:t>
            </a:r>
            <a:r>
              <a:rPr lang="en-US" altLang="zh-TW" dirty="0" err="1"/>
              <a:t>str_replace</a:t>
            </a:r>
            <a:r>
              <a:rPr lang="en-US" altLang="zh-TW" dirty="0"/>
              <a:t>(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array( "../", "..\"" ), 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""</a:t>
            </a:r>
            <a:r>
              <a:rPr lang="en-US" altLang="zh-TW" dirty="0"/>
              <a:t>, $file );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?&gt;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24000" y="775018"/>
            <a:ext cx="9144000" cy="7346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如何避免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inclusion vulnerability??</a:t>
            </a:r>
          </a:p>
        </p:txBody>
      </p:sp>
      <p:sp>
        <p:nvSpPr>
          <p:cNvPr id="5" name="弧形箭號 (下彎) 4"/>
          <p:cNvSpPr/>
          <p:nvPr/>
        </p:nvSpPr>
        <p:spPr>
          <a:xfrm>
            <a:off x="6067427" y="3371853"/>
            <a:ext cx="2428875" cy="5810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弧形箭號 (上彎) 5"/>
          <p:cNvSpPr/>
          <p:nvPr/>
        </p:nvSpPr>
        <p:spPr>
          <a:xfrm>
            <a:off x="5676899" y="4752978"/>
            <a:ext cx="1604962" cy="4286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8814" y="6060190"/>
            <a:ext cx="827722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將”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 ”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、”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https://”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 ”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../”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、”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..\”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替換為空字元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刪除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的意思</a:t>
            </a:r>
          </a:p>
        </p:txBody>
      </p:sp>
    </p:spTree>
    <p:extLst>
      <p:ext uri="{BB962C8B-B14F-4D97-AF65-F5344CB8AC3E}">
        <p14:creationId xmlns:p14="http://schemas.microsoft.com/office/powerpoint/2010/main" val="293725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22" t="8172" r="19678" b="55491"/>
          <a:stretch/>
        </p:blipFill>
        <p:spPr>
          <a:xfrm>
            <a:off x="1991865" y="1038434"/>
            <a:ext cx="4895164" cy="21844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0" y="3"/>
            <a:ext cx="9144000" cy="8732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5400" dirty="0"/>
              <a:t>思考 </a:t>
            </a:r>
            <a:r>
              <a:rPr lang="en-US" altLang="zh-TW" sz="5400" dirty="0"/>
              <a:t>……</a:t>
            </a:r>
            <a:endParaRPr lang="zh-TW" altLang="en-US" sz="5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447" y="3486768"/>
            <a:ext cx="6122910" cy="3180732"/>
          </a:xfrm>
          <a:prstGeom prst="rect">
            <a:avLst/>
          </a:prstGeom>
        </p:spPr>
      </p:pic>
      <p:sp>
        <p:nvSpPr>
          <p:cNvPr id="10" name="內容版面配置區 2"/>
          <p:cNvSpPr txBox="1">
            <a:spLocks/>
          </p:cNvSpPr>
          <p:nvPr/>
        </p:nvSpPr>
        <p:spPr>
          <a:xfrm>
            <a:off x="6296028" y="3448048"/>
            <a:ext cx="4029075" cy="561976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這種</a:t>
            </a:r>
            <a:r>
              <a:rPr lang="zh-TW" altLang="en-US" dirty="0">
                <a:solidFill>
                  <a:srgbClr val="FFFF00"/>
                </a:solidFill>
              </a:rPr>
              <a:t>過濾功能</a:t>
            </a:r>
            <a:r>
              <a:rPr lang="zh-TW" altLang="en-US" dirty="0">
                <a:solidFill>
                  <a:schemeClr val="bg1"/>
                </a:solidFill>
              </a:rPr>
              <a:t>沒問題嗎</a:t>
            </a:r>
            <a:r>
              <a:rPr lang="en-US" altLang="zh-TW" dirty="0">
                <a:solidFill>
                  <a:schemeClr val="bg1"/>
                </a:solidFill>
              </a:rPr>
              <a:t>?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49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8C5F77-A413-40B8-BFD2-4FEF9925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E12FE3-85D0-42F7-89AA-4C87AD4F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815" y="1825625"/>
            <a:ext cx="6296370" cy="4351338"/>
          </a:xfrm>
        </p:spPr>
      </p:pic>
    </p:spTree>
    <p:extLst>
      <p:ext uri="{BB962C8B-B14F-4D97-AF65-F5344CB8AC3E}">
        <p14:creationId xmlns:p14="http://schemas.microsoft.com/office/powerpoint/2010/main" val="26568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3749963"/>
            <a:ext cx="9144000" cy="16717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DVWA_1.10_medium</a:t>
            </a:r>
          </a:p>
          <a:p>
            <a:pPr algn="ctr"/>
            <a:r>
              <a:rPr lang="zh-TW" altLang="en-US" sz="3600" dirty="0"/>
              <a:t>中階攻擊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705677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2615" y="3114930"/>
            <a:ext cx="7886700" cy="47561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http://IP/DVWA/vulnerabilities/fi/?</a:t>
            </a:r>
            <a:r>
              <a:rPr lang="en-US" altLang="zh-TW" dirty="0"/>
              <a:t>page=</a:t>
            </a:r>
            <a:r>
              <a:rPr lang="en-US" altLang="zh-TW" b="1" dirty="0">
                <a:solidFill>
                  <a:srgbClr val="FF0000"/>
                </a:solidFill>
              </a:rPr>
              <a:t>/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etc/passwd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72615" y="5203008"/>
            <a:ext cx="827151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http://IP/DVWA/vulnerabilities/fi/?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page=ht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tp://google.com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8840" y="1456796"/>
            <a:ext cx="630936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http://192.168.1.250/DVWA/vulnerabilities/fi/?</a:t>
            </a:r>
            <a:r>
              <a:rPr lang="en-US" altLang="zh-TW" sz="2400" dirty="0"/>
              <a:t>page=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file1.php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4000" y="0"/>
            <a:ext cx="9144000" cy="8382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測試是否存在</a:t>
            </a:r>
            <a:r>
              <a:rPr lang="en-US" altLang="zh-TW" sz="3200" dirty="0"/>
              <a:t>File inclusion vulnerability[</a:t>
            </a:r>
            <a:r>
              <a:rPr lang="zh-TW" altLang="en-US" sz="3200" dirty="0"/>
              <a:t>第二類攻擊</a:t>
            </a:r>
            <a:r>
              <a:rPr lang="en-US" altLang="zh-TW" sz="3200" dirty="0"/>
              <a:t>]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1776085" y="1030652"/>
            <a:ext cx="601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原本是要讀取</a:t>
            </a:r>
            <a:r>
              <a:rPr lang="en-US" altLang="zh-TW" sz="2400" dirty="0" err="1"/>
              <a:t>webServer</a:t>
            </a:r>
            <a:r>
              <a:rPr lang="zh-TW" altLang="en-US" sz="2400" dirty="0"/>
              <a:t>上的</a:t>
            </a:r>
            <a:r>
              <a:rPr lang="en-US" altLang="zh-TW" sz="2400" dirty="0"/>
              <a:t>file1.php</a:t>
            </a:r>
            <a:r>
              <a:rPr lang="zh-TW" altLang="en-US" sz="2400" dirty="0"/>
              <a:t>來執行</a:t>
            </a:r>
          </a:p>
        </p:txBody>
      </p:sp>
      <p:sp>
        <p:nvSpPr>
          <p:cNvPr id="8" name="矩形 7"/>
          <p:cNvSpPr/>
          <p:nvPr/>
        </p:nvSpPr>
        <p:spPr>
          <a:xfrm>
            <a:off x="1682115" y="2586362"/>
            <a:ext cx="7706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卻被不肖客用來讀取</a:t>
            </a:r>
            <a:r>
              <a:rPr lang="en-US" altLang="zh-TW" sz="3200" dirty="0" err="1"/>
              <a:t>webServer</a:t>
            </a:r>
            <a:r>
              <a:rPr lang="zh-TW" altLang="en-US" sz="3200" dirty="0"/>
              <a:t>上的密碼檔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1872615" y="4029784"/>
            <a:ext cx="7886700" cy="475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/>
              <a:t>http://IP/DVWA/vulnerabilities/fi/?</a:t>
            </a:r>
            <a:r>
              <a:rPr lang="en-US" altLang="zh-TW" dirty="0"/>
              <a:t>page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../../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24000" y="2085254"/>
            <a:ext cx="5543550" cy="4883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Local File inclusion(LFI)</a:t>
            </a:r>
            <a:endParaRPr lang="zh-TW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1524003" y="4579234"/>
            <a:ext cx="6981825" cy="4883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Remote  File inclusion(RFI)</a:t>
            </a:r>
            <a:endParaRPr lang="zh-TW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1872615" y="6052433"/>
            <a:ext cx="827151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http://IP/DVWA/vulnerabilities/fi/?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page=http://google.com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向下箭號 1"/>
          <p:cNvSpPr/>
          <p:nvPr/>
        </p:nvSpPr>
        <p:spPr>
          <a:xfrm>
            <a:off x="6943725" y="5605674"/>
            <a:ext cx="571500" cy="505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上-下雙向箭號 13"/>
          <p:cNvSpPr/>
          <p:nvPr/>
        </p:nvSpPr>
        <p:spPr>
          <a:xfrm>
            <a:off x="6943725" y="3527171"/>
            <a:ext cx="285750" cy="4837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498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6B320-989C-4136-AAD0-D3081302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AE37F1-A360-436A-AD8F-96F1013AE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04" y="1825625"/>
            <a:ext cx="8362591" cy="4351338"/>
          </a:xfrm>
        </p:spPr>
      </p:pic>
    </p:spTree>
    <p:extLst>
      <p:ext uri="{BB962C8B-B14F-4D97-AF65-F5344CB8AC3E}">
        <p14:creationId xmlns:p14="http://schemas.microsoft.com/office/powerpoint/2010/main" val="807792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3001818"/>
            <a:ext cx="9144000" cy="16717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DVWA_1.10_high</a:t>
            </a:r>
          </a:p>
          <a:p>
            <a:pPr algn="ctr"/>
            <a:r>
              <a:rPr lang="en-US" altLang="zh-TW" sz="3600" dirty="0"/>
              <a:t>PHP</a:t>
            </a:r>
            <a:r>
              <a:rPr lang="zh-TW" altLang="en-US" sz="3600" dirty="0"/>
              <a:t>漏洞程式碼</a:t>
            </a:r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</a:t>
            </a:r>
            <a:r>
              <a:rPr lang="zh-TW" altLang="en-US" sz="3600" dirty="0"/>
              <a:t>修正</a:t>
            </a:r>
            <a:endParaRPr lang="en-US" altLang="zh-TW" sz="3600" dirty="0"/>
          </a:p>
        </p:txBody>
      </p:sp>
      <p:sp>
        <p:nvSpPr>
          <p:cNvPr id="4" name="矩形 3"/>
          <p:cNvSpPr/>
          <p:nvPr/>
        </p:nvSpPr>
        <p:spPr>
          <a:xfrm>
            <a:off x="4626306" y="4879170"/>
            <a:ext cx="340208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更嚴謹的</a:t>
            </a:r>
            <a:endParaRPr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</a:p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輸入 驗證</a:t>
            </a:r>
          </a:p>
        </p:txBody>
      </p:sp>
    </p:spTree>
    <p:extLst>
      <p:ext uri="{BB962C8B-B14F-4D97-AF65-F5344CB8AC3E}">
        <p14:creationId xmlns:p14="http://schemas.microsoft.com/office/powerpoint/2010/main" val="1362135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68650" y="4108132"/>
            <a:ext cx="6187787" cy="1057019"/>
          </a:xfrm>
          <a:solidFill>
            <a:srgbClr val="7030A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嚴格定義</a:t>
            </a:r>
            <a:r>
              <a:rPr lang="en-US" altLang="zh-TW" dirty="0">
                <a:solidFill>
                  <a:schemeClr val="bg1"/>
                </a:solidFill>
              </a:rPr>
              <a:t>include</a:t>
            </a:r>
            <a:r>
              <a:rPr lang="zh-TW" altLang="en-US" dirty="0">
                <a:solidFill>
                  <a:schemeClr val="bg1"/>
                </a:solidFill>
              </a:rPr>
              <a:t>的檔案名稱是</a:t>
            </a:r>
            <a:r>
              <a:rPr lang="en-US" altLang="zh-TW" dirty="0">
                <a:solidFill>
                  <a:schemeClr val="bg1"/>
                </a:solidFill>
              </a:rPr>
              <a:t>file</a:t>
            </a:r>
            <a:r>
              <a:rPr lang="zh-TW" altLang="en-US" dirty="0">
                <a:solidFill>
                  <a:schemeClr val="bg1"/>
                </a:solidFill>
              </a:rPr>
              <a:t>開頭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[file1.php, file2.php , file3.php ]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00200" y="1893455"/>
            <a:ext cx="9144000" cy="16452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如何避免</a:t>
            </a:r>
            <a:r>
              <a:rPr lang="en-US" altLang="zh-TW" sz="4400" dirty="0"/>
              <a:t>File inclusion vulnerability??</a:t>
            </a:r>
          </a:p>
          <a:p>
            <a:pPr algn="ctr"/>
            <a:r>
              <a:rPr lang="zh-TW" altLang="en-US" sz="4400" dirty="0"/>
              <a:t>再加把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1790015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187"/>
          <a:stretch/>
        </p:blipFill>
        <p:spPr>
          <a:xfrm>
            <a:off x="1819278" y="1148489"/>
            <a:ext cx="7924257" cy="38433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33602" y="5153750"/>
            <a:ext cx="75051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// Input validation </a:t>
            </a:r>
          </a:p>
          <a:p>
            <a:r>
              <a:rPr lang="en-US" altLang="zh-TW" dirty="0"/>
              <a:t>if(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fnmatch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"file*", $file ) &amp;&amp; $file != "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include.php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</a:t>
            </a:r>
            <a:r>
              <a:rPr lang="en-US" altLang="zh-TW" dirty="0"/>
              <a:t>) {</a:t>
            </a:r>
          </a:p>
          <a:p>
            <a:r>
              <a:rPr lang="en-US" altLang="zh-TW" dirty="0"/>
              <a:t>    // This isn't the page we want! </a:t>
            </a:r>
          </a:p>
          <a:p>
            <a:r>
              <a:rPr lang="en-US" altLang="zh-TW" dirty="0"/>
              <a:t>    echo "ERROR: File not found!"; </a:t>
            </a:r>
          </a:p>
          <a:p>
            <a:r>
              <a:rPr lang="en-US" altLang="zh-TW" dirty="0"/>
              <a:t>    exit;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62337" y="4141781"/>
            <a:ext cx="714375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使用了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fnmatch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函數檢查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參數，要求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參數的開頭必須是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，伺服器才會去包含相應的檔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4000" y="3"/>
            <a:ext cx="9144000" cy="8732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5400" dirty="0"/>
              <a:t>DEMO:: </a:t>
            </a:r>
            <a:r>
              <a:rPr lang="en-US" altLang="zh-TW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inclusion </a:t>
            </a:r>
            <a:endParaRPr lang="zh-TW" altLang="en-US" sz="5400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6638928" y="2438393"/>
            <a:ext cx="4029075" cy="561976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這種</a:t>
            </a:r>
            <a:r>
              <a:rPr lang="zh-TW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限制</a:t>
            </a:r>
            <a:r>
              <a:rPr lang="zh-TW" altLang="en-US" dirty="0">
                <a:solidFill>
                  <a:srgbClr val="FFFF00"/>
                </a:solidFill>
              </a:rPr>
              <a:t>功能</a:t>
            </a:r>
            <a:r>
              <a:rPr lang="zh-TW" altLang="en-US" dirty="0">
                <a:solidFill>
                  <a:schemeClr val="bg1"/>
                </a:solidFill>
              </a:rPr>
              <a:t>沒問題嗎</a:t>
            </a:r>
            <a:r>
              <a:rPr lang="en-US" altLang="zh-TW" dirty="0">
                <a:solidFill>
                  <a:schemeClr val="bg1"/>
                </a:solidFill>
              </a:rPr>
              <a:t>?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4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3749963"/>
            <a:ext cx="9144000" cy="16717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DVWA_1.10_medium</a:t>
            </a:r>
          </a:p>
          <a:p>
            <a:pPr algn="ctr"/>
            <a:r>
              <a:rPr lang="zh-TW" altLang="en-US" sz="3600" dirty="0"/>
              <a:t>高階攻擊</a:t>
            </a:r>
            <a:endParaRPr lang="en-US" altLang="zh-TW" sz="3600" dirty="0"/>
          </a:p>
        </p:txBody>
      </p:sp>
      <p:sp>
        <p:nvSpPr>
          <p:cNvPr id="3" name="矩形 2"/>
          <p:cNvSpPr/>
          <p:nvPr/>
        </p:nvSpPr>
        <p:spPr>
          <a:xfrm>
            <a:off x="2614075" y="1775753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道高一尺</a:t>
            </a:r>
            <a:endParaRPr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魔高一丈</a:t>
            </a:r>
          </a:p>
        </p:txBody>
      </p:sp>
    </p:spTree>
    <p:extLst>
      <p:ext uri="{BB962C8B-B14F-4D97-AF65-F5344CB8AC3E}">
        <p14:creationId xmlns:p14="http://schemas.microsoft.com/office/powerpoint/2010/main" val="4049733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2615" y="3428812"/>
            <a:ext cx="7886700" cy="47561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http://IP/DVWA/vulnerabilities/fi/?</a:t>
            </a:r>
            <a:r>
              <a:rPr lang="en-US" altLang="zh-TW" dirty="0"/>
              <a:t>page=</a:t>
            </a:r>
            <a:r>
              <a:rPr lang="en-US" altLang="zh-TW" b="1" dirty="0">
                <a:solidFill>
                  <a:srgbClr val="FF0000"/>
                </a:solidFill>
              </a:rPr>
              <a:t>/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etc/passwd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8840" y="1456796"/>
            <a:ext cx="630936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http://IP/DVWA/vulnerabilities/fi/?</a:t>
            </a:r>
            <a:r>
              <a:rPr lang="en-US" altLang="zh-TW" sz="2400" dirty="0"/>
              <a:t>page=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file1.php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4000" y="0"/>
            <a:ext cx="9144000" cy="8382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測試是否存在</a:t>
            </a:r>
            <a:r>
              <a:rPr lang="en-US" altLang="zh-TW" sz="3200" dirty="0"/>
              <a:t>File inclusion vulnerability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1776085" y="1030652"/>
            <a:ext cx="601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原本是要讀取</a:t>
            </a:r>
            <a:r>
              <a:rPr lang="en-US" altLang="zh-TW" sz="2400" dirty="0" err="1"/>
              <a:t>webServer</a:t>
            </a:r>
            <a:r>
              <a:rPr lang="zh-TW" altLang="en-US" sz="2400" dirty="0"/>
              <a:t>上的</a:t>
            </a:r>
            <a:r>
              <a:rPr lang="en-US" altLang="zh-TW" sz="2400" dirty="0"/>
              <a:t>file1.php</a:t>
            </a:r>
            <a:r>
              <a:rPr lang="zh-TW" altLang="en-US" sz="2400" dirty="0"/>
              <a:t>來執行</a:t>
            </a:r>
          </a:p>
        </p:txBody>
      </p:sp>
      <p:sp>
        <p:nvSpPr>
          <p:cNvPr id="8" name="矩形 7"/>
          <p:cNvSpPr/>
          <p:nvPr/>
        </p:nvSpPr>
        <p:spPr>
          <a:xfrm>
            <a:off x="1682115" y="2782931"/>
            <a:ext cx="7706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卻被不肖客用來讀取</a:t>
            </a:r>
            <a:r>
              <a:rPr lang="en-US" altLang="zh-TW" sz="3200" dirty="0" err="1"/>
              <a:t>webServer</a:t>
            </a:r>
            <a:r>
              <a:rPr lang="zh-TW" altLang="en-US" sz="3200" dirty="0"/>
              <a:t>上的密碼檔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1872615" y="4443681"/>
            <a:ext cx="7886700" cy="475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/>
              <a:t>http://IP/DVWA/vulnerabilities/fi/?</a:t>
            </a:r>
            <a:r>
              <a:rPr lang="en-US" altLang="zh-TW" dirty="0"/>
              <a:t>page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=file:/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/etc/passwd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24000" y="2175703"/>
            <a:ext cx="5543550" cy="4883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Local File inclusion(LFI)</a:t>
            </a:r>
            <a:endParaRPr lang="zh-TW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1541254" y="5103109"/>
            <a:ext cx="6981825" cy="4883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Remote  File inclusion(RFI)</a:t>
            </a:r>
            <a:endParaRPr lang="zh-TW" altLang="en-US" sz="3200" dirty="0"/>
          </a:p>
        </p:txBody>
      </p:sp>
      <p:sp>
        <p:nvSpPr>
          <p:cNvPr id="14" name="上-下雙向箭號 13"/>
          <p:cNvSpPr/>
          <p:nvPr/>
        </p:nvSpPr>
        <p:spPr>
          <a:xfrm>
            <a:off x="6943725" y="3841053"/>
            <a:ext cx="285750" cy="4837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909471" y="4082923"/>
            <a:ext cx="1034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協定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6606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3DA01-B599-4670-8B28-AB76377F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B4F080C0-2917-4AE4-9314-FBD254B6B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197" y="1825625"/>
            <a:ext cx="7941605" cy="4351338"/>
          </a:xfrm>
        </p:spPr>
      </p:pic>
    </p:spTree>
    <p:extLst>
      <p:ext uri="{BB962C8B-B14F-4D97-AF65-F5344CB8AC3E}">
        <p14:creationId xmlns:p14="http://schemas.microsoft.com/office/powerpoint/2010/main" val="2805094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3749963"/>
            <a:ext cx="9144000" cy="16717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DVWA_1.10_Impossible </a:t>
            </a:r>
          </a:p>
          <a:p>
            <a:pPr algn="ctr"/>
            <a:r>
              <a:rPr lang="en-US" altLang="zh-TW" sz="3600" dirty="0"/>
              <a:t>–</a:t>
            </a:r>
            <a:r>
              <a:rPr lang="zh-TW" altLang="en-US" sz="3600" dirty="0"/>
              <a:t>終極防禦術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41118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3103F-015F-4226-A51B-503D6BA5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http://127.0.0.1:8080/login.php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8C10C8-2916-4243-8885-52D937FDD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B317C3-E599-4F6A-B9B3-99E17E6AC7D5}"/>
              </a:ext>
            </a:extLst>
          </p:cNvPr>
          <p:cNvSpPr/>
          <p:nvPr/>
        </p:nvSpPr>
        <p:spPr>
          <a:xfrm>
            <a:off x="2476500" y="5372100"/>
            <a:ext cx="2305050" cy="12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7139332-FB7D-4430-8260-6FB2E83DD6A7}"/>
              </a:ext>
            </a:extLst>
          </p:cNvPr>
          <p:cNvCxnSpPr/>
          <p:nvPr/>
        </p:nvCxnSpPr>
        <p:spPr>
          <a:xfrm flipV="1">
            <a:off x="2671482" y="2805953"/>
            <a:ext cx="932330" cy="2566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63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19564" y="1342288"/>
            <a:ext cx="8756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&lt;?</a:t>
            </a:r>
            <a:r>
              <a:rPr lang="en-US" altLang="zh-TW" dirty="0" err="1"/>
              <a:t>php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// The page we wish to display</a:t>
            </a:r>
          </a:p>
          <a:p>
            <a:r>
              <a:rPr lang="en-US" altLang="zh-TW" dirty="0"/>
              <a:t>$file = $_GET[ 'page' ];</a:t>
            </a:r>
          </a:p>
          <a:p>
            <a:endParaRPr lang="en-US" altLang="zh-TW" dirty="0"/>
          </a:p>
          <a:p>
            <a:r>
              <a:rPr lang="en-US" altLang="zh-TW" dirty="0"/>
              <a:t>// Only allow </a:t>
            </a:r>
            <a:r>
              <a:rPr lang="en-US" altLang="zh-TW" dirty="0" err="1"/>
              <a:t>include.php</a:t>
            </a:r>
            <a:r>
              <a:rPr lang="en-US" altLang="zh-TW" dirty="0"/>
              <a:t> or file{1..3}.</a:t>
            </a:r>
            <a:r>
              <a:rPr lang="en-US" altLang="zh-TW" dirty="0" err="1"/>
              <a:t>php</a:t>
            </a:r>
            <a:endParaRPr lang="en-US" altLang="zh-TW" dirty="0"/>
          </a:p>
          <a:p>
            <a:r>
              <a:rPr lang="en-US" altLang="zh-TW" dirty="0"/>
              <a:t>if( $file != "</a:t>
            </a:r>
            <a:r>
              <a:rPr lang="en-US" altLang="zh-TW" dirty="0" err="1"/>
              <a:t>include.php</a:t>
            </a:r>
            <a:r>
              <a:rPr lang="en-US" altLang="zh-TW" dirty="0"/>
              <a:t>" &amp;&amp; $file != "file1.php" &amp;&amp; $file != "file2.php" &amp;&amp; $file != "file3.php" ) {</a:t>
            </a:r>
          </a:p>
          <a:p>
            <a:r>
              <a:rPr lang="en-US" altLang="zh-TW" dirty="0"/>
              <a:t>    // This isn't the page we want!</a:t>
            </a:r>
          </a:p>
          <a:p>
            <a:r>
              <a:rPr lang="en-US" altLang="zh-TW" dirty="0"/>
              <a:t>    echo "ERROR: File not found!";</a:t>
            </a:r>
          </a:p>
          <a:p>
            <a:r>
              <a:rPr lang="en-US" altLang="zh-TW" dirty="0"/>
              <a:t>    exit;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?&gt; 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481781" y="4352131"/>
            <a:ext cx="4715165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/>
              <a:t>$file != "</a:t>
            </a:r>
            <a:r>
              <a:rPr lang="en-US" altLang="zh-TW" sz="3200" dirty="0" err="1"/>
              <a:t>include.php</a:t>
            </a:r>
            <a:r>
              <a:rPr lang="en-US" altLang="zh-TW" sz="3200" dirty="0"/>
              <a:t>" &amp;&amp;</a:t>
            </a:r>
          </a:p>
          <a:p>
            <a:r>
              <a:rPr lang="en-US" altLang="zh-TW" sz="3200" dirty="0"/>
              <a:t> $file != "file1.php" &amp;&amp;</a:t>
            </a:r>
          </a:p>
          <a:p>
            <a:r>
              <a:rPr lang="en-US" altLang="zh-TW" sz="3200" dirty="0"/>
              <a:t> $file != "file2.php" &amp;&amp; </a:t>
            </a:r>
          </a:p>
          <a:p>
            <a:r>
              <a:rPr lang="en-US" altLang="zh-TW" sz="3200" dirty="0"/>
              <a:t>$file != "file3.php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736437" y="403585"/>
            <a:ext cx="84605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白名單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list)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黑名單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515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C06A1-4B4D-4A5A-A96D-DBA05547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</a:t>
            </a:r>
            <a:br>
              <a:rPr lang="en-US" altLang="zh-TW" dirty="0"/>
            </a:br>
            <a:r>
              <a:rPr lang="en-US" altLang="zh-TW" dirty="0"/>
              <a:t>password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2C63B49-BBAC-4AA3-B1A1-2239B4C1E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83FFE90F-10CC-417E-A4FB-7C6B92997B54}"/>
              </a:ext>
            </a:extLst>
          </p:cNvPr>
          <p:cNvCxnSpPr/>
          <p:nvPr/>
        </p:nvCxnSpPr>
        <p:spPr>
          <a:xfrm>
            <a:off x="2321859" y="735106"/>
            <a:ext cx="37741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ABE0B61-7547-4048-B595-1894EEEB73C4}"/>
              </a:ext>
            </a:extLst>
          </p:cNvPr>
          <p:cNvCxnSpPr>
            <a:cxnSpLocks/>
          </p:cNvCxnSpPr>
          <p:nvPr/>
        </p:nvCxnSpPr>
        <p:spPr>
          <a:xfrm>
            <a:off x="6096000" y="744071"/>
            <a:ext cx="0" cy="3101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472B21-61E5-46D1-BEDF-EF3422D4FEEA}"/>
              </a:ext>
            </a:extLst>
          </p:cNvPr>
          <p:cNvCxnSpPr>
            <a:cxnSpLocks/>
          </p:cNvCxnSpPr>
          <p:nvPr/>
        </p:nvCxnSpPr>
        <p:spPr>
          <a:xfrm>
            <a:off x="6096000" y="3845859"/>
            <a:ext cx="3316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77308A8-442B-4455-973A-B715E8FECE61}"/>
              </a:ext>
            </a:extLst>
          </p:cNvPr>
          <p:cNvCxnSpPr/>
          <p:nvPr/>
        </p:nvCxnSpPr>
        <p:spPr>
          <a:xfrm>
            <a:off x="3056965" y="1335741"/>
            <a:ext cx="2581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5FB93C1-6DB4-49B4-ACF4-F3E9F239F4EE}"/>
              </a:ext>
            </a:extLst>
          </p:cNvPr>
          <p:cNvCxnSpPr/>
          <p:nvPr/>
        </p:nvCxnSpPr>
        <p:spPr>
          <a:xfrm>
            <a:off x="5629835" y="1326776"/>
            <a:ext cx="0" cy="277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D69044C-ADA4-4440-A8C1-D3D696E7BB3D}"/>
              </a:ext>
            </a:extLst>
          </p:cNvPr>
          <p:cNvCxnSpPr/>
          <p:nvPr/>
        </p:nvCxnSpPr>
        <p:spPr>
          <a:xfrm>
            <a:off x="5638800" y="4132729"/>
            <a:ext cx="788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78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3B3F0-D7DD-4491-BDEE-D4C672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:DVWA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5A3288-C985-41F9-8859-594BA9480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940" y="1825625"/>
            <a:ext cx="4958120" cy="4351338"/>
          </a:xfrm>
        </p:spPr>
      </p:pic>
    </p:spTree>
    <p:extLst>
      <p:ext uri="{BB962C8B-B14F-4D97-AF65-F5344CB8AC3E}">
        <p14:creationId xmlns:p14="http://schemas.microsoft.com/office/powerpoint/2010/main" val="139656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64AC8-A0E1-48E8-B0D5-5F30F869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6A80417-A249-45FC-9FBC-24F14E168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196" y="1825625"/>
            <a:ext cx="498960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3679D4-A4D5-4B01-A765-2384D5469AEE}"/>
              </a:ext>
            </a:extLst>
          </p:cNvPr>
          <p:cNvSpPr/>
          <p:nvPr/>
        </p:nvSpPr>
        <p:spPr>
          <a:xfrm>
            <a:off x="4829175" y="5810250"/>
            <a:ext cx="11620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83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918EC-0454-4306-B931-65D02528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DD8466-52F7-49B0-89E6-A44E11F5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121" y="1825625"/>
            <a:ext cx="3449758" cy="4351338"/>
          </a:xfrm>
        </p:spPr>
      </p:pic>
    </p:spTree>
    <p:extLst>
      <p:ext uri="{BB962C8B-B14F-4D97-AF65-F5344CB8AC3E}">
        <p14:creationId xmlns:p14="http://schemas.microsoft.com/office/powerpoint/2010/main" val="162626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1490</Words>
  <Application>Microsoft Office PowerPoint</Application>
  <PresentationFormat>寬螢幕</PresentationFormat>
  <Paragraphs>164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6" baseType="lpstr">
      <vt:lpstr>Algerian</vt:lpstr>
      <vt:lpstr>Arial</vt:lpstr>
      <vt:lpstr>Calibri</vt:lpstr>
      <vt:lpstr>Calibri Light</vt:lpstr>
      <vt:lpstr>Wingdings</vt:lpstr>
      <vt:lpstr>Office 佈景主題</vt:lpstr>
      <vt:lpstr>DVWA 漏洞分析 與測試平台</vt:lpstr>
      <vt:lpstr>PowerPoint 簡報</vt:lpstr>
      <vt:lpstr>docker image ls</vt:lpstr>
      <vt:lpstr>PowerPoint 簡報</vt:lpstr>
      <vt:lpstr>http://127.0.0.1:8080/login.php</vt:lpstr>
      <vt:lpstr>Admin password</vt:lpstr>
      <vt:lpstr>設定:DVWA</vt:lpstr>
      <vt:lpstr>PowerPoint 簡報</vt:lpstr>
      <vt:lpstr>PowerPoint 簡報</vt:lpstr>
      <vt:lpstr>Dvwa安全技術等級 level</vt:lpstr>
      <vt:lpstr>PowerPoint 簡報</vt:lpstr>
      <vt:lpstr>PowerPoint 簡報</vt:lpstr>
      <vt:lpstr>PowerPoint 簡報</vt:lpstr>
      <vt:lpstr>Dvwa安全等級level</vt:lpstr>
      <vt:lpstr>   File Inclusion 攻防實務測試  </vt:lpstr>
      <vt:lpstr>PowerPoint 簡報</vt:lpstr>
      <vt:lpstr>File inclusion vulnerability https://en.wikipedia.org/wiki/File_inclusion_vulnerability</vt:lpstr>
      <vt:lpstr>PowerPoint 簡報</vt:lpstr>
      <vt:lpstr>PowerPoint 簡報</vt:lpstr>
      <vt:lpstr>查出執行的docker ID</vt:lpstr>
      <vt:lpstr>登入到docker 環境修改設定檔</vt:lpstr>
      <vt:lpstr>登入到docker 環境修改設定檔</vt:lpstr>
      <vt:lpstr>重新啟動apache</vt:lpstr>
      <vt:lpstr>PowerPoint 簡報</vt:lpstr>
      <vt:lpstr>環境建置成功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PHP漏洞程式碼分析</vt:lpstr>
      <vt:lpstr>PowerPoint 簡報</vt:lpstr>
      <vt:lpstr>把洞補起來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DVWA 漏洞分析 與測試平台</dc:title>
  <dc:creator>4492</dc:creator>
  <cp:lastModifiedBy>4492</cp:lastModifiedBy>
  <cp:revision>15</cp:revision>
  <dcterms:created xsi:type="dcterms:W3CDTF">2021-05-17T16:38:03Z</dcterms:created>
  <dcterms:modified xsi:type="dcterms:W3CDTF">2021-06-16T07:34:57Z</dcterms:modified>
</cp:coreProperties>
</file>